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notesMasterIdLst>
    <p:notesMasterId r:id="rId7"/>
  </p:notesMasterIdLst>
  <p:sldIdLst>
    <p:sldId id="257" r:id="rId3"/>
    <p:sldId id="309" r:id="rId4"/>
    <p:sldId id="310" r:id="rId5"/>
    <p:sldId id="306" r:id="rId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292929"/>
    <a:srgbClr val="4D4D4D"/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906" autoAdjust="0"/>
  </p:normalViewPr>
  <p:slideViewPr>
    <p:cSldViewPr>
      <p:cViewPr>
        <p:scale>
          <a:sx n="66" d="100"/>
          <a:sy n="66" d="100"/>
        </p:scale>
        <p:origin x="-128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03446A3-7A1F-4248-9F97-7C4C2C7870E4}" type="datetimeFigureOut">
              <a:rPr lang="el-GR"/>
              <a:pPr>
                <a:defRPr/>
              </a:pPr>
              <a:t>22/3/2010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l-G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61F5BC-998E-4513-AAC2-121105AFFE9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1EA315-F14A-484E-99B1-C07E5E1E3155}" type="slidenum">
              <a:rPr lang="el-GR" smtClean="0"/>
              <a:pPr/>
              <a:t>1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endParaRPr lang="el-GR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C34E0A-34D8-496E-82DA-FCDE07F801F0}" type="slidenum">
              <a:rPr lang="el-GR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dirty="0" smtClean="0"/>
          </a:p>
        </p:txBody>
      </p:sp>
      <p:sp>
        <p:nvSpPr>
          <p:cNvPr id="122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6E4791A-03CE-4521-A5F4-3CA1DF08462E}" type="slidenum">
              <a:rPr lang="el-GR" sz="1200" smtClean="0">
                <a:solidFill>
                  <a:prstClr val="black"/>
                </a:solidFill>
              </a:rPr>
              <a:pPr algn="r"/>
              <a:t>3</a:t>
            </a:fld>
            <a:endParaRPr lang="el-GR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61F5BC-998E-4513-AAC2-121105AFFE9B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E1148-A2FB-49C1-BD21-8B292BB28D0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68310-8798-4B19-B461-2C5A438143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05500" y="836613"/>
            <a:ext cx="161925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836613"/>
            <a:ext cx="4710112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982F5-C7E7-4786-BBB0-3DC83A7464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E0D0-76EA-42AC-9016-98D35CA426B6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9DC10-CAE9-49E3-99C7-9838A888DE10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5CF9A-19C4-467D-A630-F1CC2E946B0B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916113"/>
            <a:ext cx="316388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9275" y="1916113"/>
            <a:ext cx="3165475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35FC8-FB1A-4FAF-8D43-6FCC2A0BBD7D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07D58-2BCC-437D-8A1F-5CFBF7D039A0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593BE-A881-4923-9BCF-CE2E94A9C320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C6E93-C056-4E31-B8AA-F8CC8ED1AE25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9D02E-F15D-4531-838D-B2F135F8E159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AAE39-81D0-4512-8222-8862E0AA94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E763B-02FA-4F2F-938F-BA2C11970BDE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148AB-BE6C-46C2-A27A-3F082D7F1EB9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05500" y="836613"/>
            <a:ext cx="161925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836613"/>
            <a:ext cx="4710112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FD1D-A7E3-4128-8128-EE13D406D57D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86939-06EF-47A2-BF83-FE178CE468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916113"/>
            <a:ext cx="316388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9275" y="1916113"/>
            <a:ext cx="3165475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B93B5-808D-4A9F-B75C-C8B6F86FAD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8F4AA-11EA-4D83-8922-3BC38C64D4B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5F28-596C-41DB-AFCF-4B4D94001F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48E81-0F96-4849-8063-E1B05BAEB8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BD4AB-D1B2-42A2-829D-A30019BAC64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5B079-F176-4EC2-B56B-A010AD3084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836613"/>
            <a:ext cx="6408737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916113"/>
            <a:ext cx="64817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C6BA462-A46D-4669-BA04-FF1BA1CEC1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pic>
        <p:nvPicPr>
          <p:cNvPr id="1031" name="Picture 7" descr="COCA_COLA_POSIT_PPT-02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9292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9292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836613"/>
            <a:ext cx="6408737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916113"/>
            <a:ext cx="64817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E14A693-593F-4077-BBEB-2B6993FEF257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  <p:pic>
        <p:nvPicPr>
          <p:cNvPr id="1031" name="Picture 7" descr="COCA_COLA_POSIT_PPT-02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292929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9292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29292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9292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92929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OCA_COLA_POSIT_PPT-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2195513" y="3030538"/>
            <a:ext cx="66929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Helvetica" pitchFamily="34" charset="0"/>
              </a:rPr>
              <a:t>Coca-Cola Lives Positively</a:t>
            </a:r>
            <a:endParaRPr lang="el-GR" sz="3600" b="1" dirty="0">
              <a:solidFill>
                <a:srgbClr val="FF0000"/>
              </a:solidFill>
              <a:latin typeface="Helvetica" pitchFamily="34" charset="0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635375" y="4797425"/>
            <a:ext cx="4895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l-GR" sz="2400">
                <a:solidFill>
                  <a:srgbClr val="292929"/>
                </a:solidFill>
                <a:latin typeface="Helvetica" pitchFamily="34" charset="0"/>
              </a:rPr>
              <a:t>Προγράμματα και δράσεις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l-GR" sz="2400">
                <a:solidFill>
                  <a:srgbClr val="292929"/>
                </a:solidFill>
                <a:latin typeface="Helvetica" pitchFamily="34" charset="0"/>
              </a:rPr>
              <a:t>για τους εργαζομένους της </a:t>
            </a:r>
            <a:endParaRPr lang="en-US" sz="2400">
              <a:solidFill>
                <a:srgbClr val="292929"/>
              </a:solidFill>
              <a:latin typeface="Helvetic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>
                <a:solidFill>
                  <a:srgbClr val="292929"/>
                </a:solidFill>
                <a:latin typeface="Helvetica" pitchFamily="34" charset="0"/>
              </a:rPr>
              <a:t>Coca-Cola Hellas</a:t>
            </a:r>
            <a:endParaRPr lang="el-GR" sz="2400">
              <a:solidFill>
                <a:srgbClr val="292929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28625" y="2286000"/>
            <a:ext cx="850106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b="1" kern="0" dirty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LIVE POSITIVELY: </a:t>
            </a:r>
            <a:r>
              <a:rPr lang="el-GR" kern="0" dirty="0">
                <a:solidFill>
                  <a:srgbClr val="292929"/>
                </a:solidFill>
                <a:latin typeface="Segoe UI" pitchFamily="34" charset="0"/>
                <a:cs typeface="Segoe UI" pitchFamily="34" charset="0"/>
              </a:rPr>
              <a:t>Η δέσμευσή μας να κάνουμε μια </a:t>
            </a:r>
            <a:r>
              <a:rPr lang="el-GR" b="1" kern="0" dirty="0">
                <a:solidFill>
                  <a:srgbClr val="292929"/>
                </a:solidFill>
                <a:latin typeface="Segoe UI" pitchFamily="34" charset="0"/>
                <a:cs typeface="Segoe UI" pitchFamily="34" charset="0"/>
              </a:rPr>
              <a:t>ουσιαστική διαφορά στον κόσμο</a:t>
            </a:r>
            <a:r>
              <a:rPr lang="en-US" b="1" kern="0" dirty="0">
                <a:solidFill>
                  <a:srgbClr val="292929"/>
                </a:solidFill>
                <a:latin typeface="Segoe UI" pitchFamily="34" charset="0"/>
                <a:cs typeface="Segoe UI" pitchFamily="34" charset="0"/>
              </a:rPr>
              <a:t>, </a:t>
            </a:r>
            <a:r>
              <a:rPr lang="el-GR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επαναπροσδιορίζοντας τον τρόπο με τον οποίο </a:t>
            </a:r>
            <a:r>
              <a:rPr lang="el-GR" b="1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δουλεύουμε και ζούμε</a:t>
            </a:r>
            <a:r>
              <a:rPr lang="en-US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l-GR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ώστε...</a:t>
            </a:r>
            <a:endParaRPr lang="en-US" kern="0" dirty="0">
              <a:solidFill>
                <a:srgbClr val="292929"/>
              </a:solidFill>
              <a:latin typeface="Segoe UI" pitchFamily="34" charset="0"/>
              <a:cs typeface="Segoe UI" pitchFamily="34" charset="0"/>
            </a:endParaRPr>
          </a:p>
          <a:p>
            <a:pPr marL="342900" lvl="2" indent="-342900">
              <a:spcBef>
                <a:spcPct val="20000"/>
              </a:spcBef>
              <a:defRPr/>
            </a:pPr>
            <a:endParaRPr lang="el-GR" kern="0" dirty="0">
              <a:solidFill>
                <a:srgbClr val="292929"/>
              </a:solidFill>
              <a:latin typeface="Segoe UI" pitchFamily="34" charset="0"/>
              <a:cs typeface="Segoe UI" pitchFamily="34" charset="0"/>
            </a:endParaRPr>
          </a:p>
          <a:p>
            <a:pPr marL="342900" lvl="2" indent="-342900">
              <a:spcBef>
                <a:spcPct val="20000"/>
              </a:spcBef>
              <a:defRPr/>
            </a:pPr>
            <a:r>
              <a:rPr lang="el-GR" kern="0" dirty="0">
                <a:solidFill>
                  <a:srgbClr val="292929"/>
                </a:solidFill>
                <a:latin typeface="Segoe UI" pitchFamily="34" charset="0"/>
                <a:cs typeface="Segoe UI" pitchFamily="34" charset="0"/>
              </a:rPr>
              <a:t>...η </a:t>
            </a:r>
            <a:r>
              <a:rPr lang="el-GR" b="1" kern="0" dirty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βιωσιμότητα</a:t>
            </a:r>
            <a:r>
              <a:rPr lang="el-GR" kern="0" dirty="0">
                <a:solidFill>
                  <a:srgbClr val="292929"/>
                </a:solidFill>
                <a:latin typeface="Segoe UI" pitchFamily="34" charset="0"/>
                <a:cs typeface="Segoe UI" pitchFamily="34" charset="0"/>
              </a:rPr>
              <a:t> να γίνει μέρος </a:t>
            </a:r>
            <a:r>
              <a:rPr lang="el-GR" i="1" kern="0" dirty="0">
                <a:solidFill>
                  <a:srgbClr val="292929"/>
                </a:solidFill>
                <a:latin typeface="Segoe UI" pitchFamily="34" charset="0"/>
                <a:cs typeface="Segoe UI" pitchFamily="34" charset="0"/>
              </a:rPr>
              <a:t>οποιασδήποτε</a:t>
            </a:r>
            <a:r>
              <a:rPr lang="el-GR" kern="0" dirty="0">
                <a:solidFill>
                  <a:srgbClr val="292929"/>
                </a:solidFill>
                <a:latin typeface="Segoe UI" pitchFamily="34" charset="0"/>
                <a:cs typeface="Segoe UI" pitchFamily="34" charset="0"/>
              </a:rPr>
              <a:t>  δραστηριότητάς μας:  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642938" y="1428750"/>
            <a:ext cx="77152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l-GR" sz="2400" b="1" smtClean="0">
                <a:solidFill>
                  <a:srgbClr val="000000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«Δραστηριοπ</a:t>
            </a:r>
            <a:r>
              <a:rPr lang="en-US" sz="2400" b="1" smtClean="0">
                <a:solidFill>
                  <a:srgbClr val="000000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o</a:t>
            </a:r>
            <a:r>
              <a:rPr lang="el-GR" sz="2400" b="1" smtClean="0">
                <a:solidFill>
                  <a:srgbClr val="000000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ίηση σε </a:t>
            </a:r>
            <a:r>
              <a:rPr lang="el-GR" sz="2400" b="1" i="1" smtClean="0">
                <a:solidFill>
                  <a:srgbClr val="000000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κοινωνίες</a:t>
            </a:r>
            <a:r>
              <a:rPr lang="el-GR" sz="2400" b="1" smtClean="0">
                <a:solidFill>
                  <a:srgbClr val="000000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, όχι σε αγορές»</a:t>
            </a:r>
            <a:endParaRPr lang="el-GR" sz="2400" b="1" smtClean="0">
              <a:solidFill>
                <a:srgbClr val="000000"/>
              </a:solidFill>
              <a:ea typeface="Calibri" pitchFamily="34" charset="0"/>
              <a:cs typeface="Segoe UI" pitchFamily="34" charset="0"/>
            </a:endParaRPr>
          </a:p>
        </p:txBody>
      </p:sp>
      <p:sp>
        <p:nvSpPr>
          <p:cNvPr id="5124" name="Title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7772400" cy="10715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sz="2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Η κοινωνική πλατφόρμα </a:t>
            </a:r>
            <a:r>
              <a:rPr lang="en-US" sz="2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/>
            </a:r>
            <a:br>
              <a:rPr lang="en-US" sz="2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</a:br>
            <a:r>
              <a:rPr lang="el-GR" sz="2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της </a:t>
            </a:r>
            <a:r>
              <a:rPr lang="el-GR" sz="2600" b="1" u="sng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μάρκας</a:t>
            </a:r>
            <a:r>
              <a:rPr lang="el-GR" sz="2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2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Coca-Cola</a:t>
            </a:r>
            <a:endParaRPr lang="el-GR" sz="2600" b="1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5125" name="Picture 10" descr="BB_Symbol_Red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4678363"/>
            <a:ext cx="6985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2" descr="AHL_Symbol_Red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5600" y="4786313"/>
            <a:ext cx="104775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3" descr="COM_Symbol_Red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6475" y="5199063"/>
            <a:ext cx="1200150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813050" y="4857750"/>
            <a:ext cx="3187700" cy="1071563"/>
            <a:chOff x="2455816" y="4857760"/>
            <a:chExt cx="3187754" cy="1071570"/>
          </a:xfrm>
        </p:grpSpPr>
        <p:pic>
          <p:nvPicPr>
            <p:cNvPr id="5135" name="Picture 14" descr="EMCP_Symbol_Red.jp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241635" y="5000636"/>
              <a:ext cx="1329462" cy="894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6" name="Picture 15" descr="GWS_Symbol_Red.jp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55816" y="4857760"/>
              <a:ext cx="820175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16" descr="SP_Symbol_Red.jp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527519" y="4929198"/>
              <a:ext cx="1116051" cy="932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30" name="TextBox 4"/>
          <p:cNvSpPr txBox="1">
            <a:spLocks noChangeArrowheads="1"/>
          </p:cNvSpPr>
          <p:nvPr/>
        </p:nvSpPr>
        <p:spPr bwMode="auto">
          <a:xfrm>
            <a:off x="0" y="6072188"/>
            <a:ext cx="15700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200" b="1" smtClean="0">
                <a:solidFill>
                  <a:srgbClr val="000000"/>
                </a:solidFill>
              </a:rPr>
              <a:t>ΠΛΕΟΝΕΚΤΗΜΑΤΑ</a:t>
            </a:r>
          </a:p>
          <a:p>
            <a:r>
              <a:rPr lang="el-GR" sz="1200" b="1" smtClean="0">
                <a:solidFill>
                  <a:srgbClr val="000000"/>
                </a:solidFill>
              </a:rPr>
              <a:t>ΠΡΟΙΟΝΤΩΝ ΜΑΣ</a:t>
            </a:r>
          </a:p>
        </p:txBody>
      </p:sp>
      <p:sp>
        <p:nvSpPr>
          <p:cNvPr id="5131" name="TextBox 5"/>
          <p:cNvSpPr txBox="1">
            <a:spLocks noChangeArrowheads="1"/>
          </p:cNvSpPr>
          <p:nvPr/>
        </p:nvSpPr>
        <p:spPr bwMode="auto">
          <a:xfrm>
            <a:off x="1768475" y="6069013"/>
            <a:ext cx="1089025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 smtClean="0">
                <a:solidFill>
                  <a:srgbClr val="000000"/>
                </a:solidFill>
              </a:rPr>
              <a:t>ΕΝΕΡΓΟΣ </a:t>
            </a:r>
          </a:p>
          <a:p>
            <a:r>
              <a:rPr lang="el-GR" sz="1200" b="1" smtClean="0">
                <a:solidFill>
                  <a:srgbClr val="000000"/>
                </a:solidFill>
              </a:rPr>
              <a:t>ΤΡΟΠΟΣ</a:t>
            </a:r>
          </a:p>
          <a:p>
            <a:r>
              <a:rPr lang="el-GR" sz="1200" b="1" smtClean="0">
                <a:solidFill>
                  <a:srgbClr val="000000"/>
                </a:solidFill>
              </a:rPr>
              <a:t>ΖΩ</a:t>
            </a:r>
            <a:r>
              <a:rPr lang="en-US" sz="1200" b="1" smtClean="0">
                <a:solidFill>
                  <a:srgbClr val="000000"/>
                </a:solidFill>
              </a:rPr>
              <a:t>H</a:t>
            </a:r>
            <a:r>
              <a:rPr lang="el-GR" sz="1200" b="1" smtClean="0">
                <a:solidFill>
                  <a:srgbClr val="000000"/>
                </a:solidFill>
              </a:rPr>
              <a:t>Σ</a:t>
            </a:r>
          </a:p>
        </p:txBody>
      </p:sp>
      <p:sp>
        <p:nvSpPr>
          <p:cNvPr id="5132" name="TextBox 6"/>
          <p:cNvSpPr txBox="1">
            <a:spLocks noChangeArrowheads="1"/>
          </p:cNvSpPr>
          <p:nvPr/>
        </p:nvSpPr>
        <p:spPr bwMode="auto">
          <a:xfrm>
            <a:off x="6197600" y="5903913"/>
            <a:ext cx="1303338" cy="830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 smtClean="0">
                <a:solidFill>
                  <a:srgbClr val="000000"/>
                </a:solidFill>
              </a:rPr>
              <a:t>ΤΟΠΙΚΕΣ </a:t>
            </a:r>
          </a:p>
          <a:p>
            <a:r>
              <a:rPr lang="el-GR" sz="1200" b="1" smtClean="0">
                <a:solidFill>
                  <a:srgbClr val="000000"/>
                </a:solidFill>
              </a:rPr>
              <a:t>ΚΟΙΝΩΝΙΕΣ </a:t>
            </a:r>
          </a:p>
          <a:p>
            <a:endParaRPr lang="el-GR" sz="1200" b="1" smtClean="0">
              <a:solidFill>
                <a:srgbClr val="000000"/>
              </a:solidFill>
            </a:endParaRPr>
          </a:p>
          <a:p>
            <a:endParaRPr lang="el-GR" sz="1200" b="1" smtClean="0">
              <a:solidFill>
                <a:srgbClr val="00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518400" y="4398963"/>
            <a:ext cx="1482725" cy="2335212"/>
            <a:chOff x="7518400" y="4398963"/>
            <a:chExt cx="1482725" cy="2335212"/>
          </a:xfrm>
        </p:grpSpPr>
        <p:pic>
          <p:nvPicPr>
            <p:cNvPr id="5126" name="Picture 11" descr="WP_Symbol_Red.jpg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518400" y="4398963"/>
              <a:ext cx="1322388" cy="1601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3" name="TextBox 7"/>
            <p:cNvSpPr txBox="1">
              <a:spLocks noChangeArrowheads="1"/>
            </p:cNvSpPr>
            <p:nvPr/>
          </p:nvSpPr>
          <p:spPr bwMode="auto">
            <a:xfrm>
              <a:off x="7626350" y="5903913"/>
              <a:ext cx="1374775" cy="83026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1200" b="1" smtClean="0">
                  <a:solidFill>
                    <a:srgbClr val="000000"/>
                  </a:solidFill>
                </a:rPr>
                <a:t>ΕΡΓΑΣΙΑΚΟ  </a:t>
              </a:r>
            </a:p>
            <a:p>
              <a:r>
                <a:rPr lang="el-GR" sz="1200" b="1" smtClean="0">
                  <a:solidFill>
                    <a:srgbClr val="000000"/>
                  </a:solidFill>
                </a:rPr>
                <a:t>ΠΕΡΙΒΑΛΛΟΝ</a:t>
              </a:r>
            </a:p>
            <a:p>
              <a:endParaRPr lang="el-GR" sz="1200" b="1" smtClean="0">
                <a:solidFill>
                  <a:srgbClr val="000000"/>
                </a:solidFill>
              </a:endParaRPr>
            </a:p>
            <a:p>
              <a:endParaRPr lang="el-GR" sz="1200" b="1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134" name="TextBox 8"/>
          <p:cNvSpPr txBox="1">
            <a:spLocks noChangeArrowheads="1"/>
          </p:cNvSpPr>
          <p:nvPr/>
        </p:nvSpPr>
        <p:spPr bwMode="auto">
          <a:xfrm>
            <a:off x="3500438" y="5884863"/>
            <a:ext cx="1725612" cy="830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 smtClean="0">
                <a:solidFill>
                  <a:srgbClr val="000000"/>
                </a:solidFill>
              </a:rPr>
              <a:t>ΠΡΟΣΤΑΣΙΑ ΤΟΥ </a:t>
            </a:r>
          </a:p>
          <a:p>
            <a:r>
              <a:rPr lang="el-GR" sz="1200" b="1" smtClean="0">
                <a:solidFill>
                  <a:srgbClr val="000000"/>
                </a:solidFill>
              </a:rPr>
              <a:t>ΠΕΡΙΒΑΛΛΟΝΤΟΣ</a:t>
            </a:r>
          </a:p>
          <a:p>
            <a:endParaRPr lang="el-GR" sz="1200" b="1" smtClean="0">
              <a:solidFill>
                <a:srgbClr val="000000"/>
              </a:solidFill>
            </a:endParaRPr>
          </a:p>
          <a:p>
            <a:endParaRPr lang="el-GR" sz="12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142992"/>
            <a:ext cx="6408738" cy="1143000"/>
          </a:xfrm>
        </p:spPr>
        <p:txBody>
          <a:bodyPr/>
          <a:lstStyle/>
          <a:p>
            <a:pPr eaLnBrk="1" hangingPunct="1"/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 Η φιλοσοφία μας: </a:t>
            </a:r>
            <a:b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</a:b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Ζούμε Θετικά</a:t>
            </a:r>
            <a:r>
              <a:rPr lang="en-US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μέσα και </a:t>
            </a:r>
            <a:b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</a:b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έξω από το γραφείο!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0125" y="2678133"/>
            <a:ext cx="7358063" cy="37512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b="1" dirty="0" smtClean="0">
                <a:latin typeface="Segoe UI" pitchFamily="34" charset="0"/>
                <a:cs typeface="Segoe UI" pitchFamily="34" charset="0"/>
              </a:rPr>
              <a:t>Οι άνθρωποί μας είναι η καρδιά της επιχείρησής μας  </a:t>
            </a:r>
            <a:endParaRPr lang="en-US" b="1" dirty="0" smtClean="0">
              <a:latin typeface="Segoe UI" pitchFamily="34" charset="0"/>
              <a:cs typeface="Segoe U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 smtClean="0">
                <a:latin typeface="Segoe UI" pitchFamily="34" charset="0"/>
                <a:cs typeface="Segoe UI" pitchFamily="34" charset="0"/>
              </a:rPr>
              <a:t>Γι’ αυτό παρέχουμε προγράμματα και πρωτοβουλίες που: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sz="1200" dirty="0" smtClean="0">
              <a:latin typeface="Segoe UI" pitchFamily="34" charset="0"/>
              <a:cs typeface="Segoe UI" pitchFamily="34" charset="0"/>
            </a:endParaRPr>
          </a:p>
          <a:p>
            <a:pPr marL="742950" lvl="2" indent="-342900" eaLnBrk="1" hangingPunct="1">
              <a:lnSpc>
                <a:spcPct val="90000"/>
              </a:lnSpc>
              <a:buFontTx/>
              <a:buNone/>
            </a:pPr>
            <a:r>
              <a:rPr lang="el-GR" dirty="0" smtClean="0">
                <a:latin typeface="Segoe UI" pitchFamily="34" charset="0"/>
                <a:cs typeface="Segoe UI" pitchFamily="34" charset="0"/>
              </a:rPr>
              <a:t> 	</a:t>
            </a: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+</a:t>
            </a:r>
            <a:r>
              <a:rPr lang="el-GR" dirty="0" smtClean="0">
                <a:latin typeface="Segoe UI" pitchFamily="34" charset="0"/>
                <a:cs typeface="Segoe UI" pitchFamily="34" charset="0"/>
              </a:rPr>
              <a:t> ενισχύουν ένα </a:t>
            </a: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αισιόδοξο</a:t>
            </a:r>
            <a:r>
              <a:rPr lang="el-GR" dirty="0" smtClean="0">
                <a:latin typeface="Segoe UI" pitchFamily="34" charset="0"/>
                <a:cs typeface="Segoe UI" pitchFamily="34" charset="0"/>
              </a:rPr>
              <a:t>, θετικό και υγιές </a:t>
            </a:r>
          </a:p>
          <a:p>
            <a:pPr marL="742950" lvl="2" indent="-342900" eaLnBrk="1" hangingPunct="1">
              <a:lnSpc>
                <a:spcPct val="90000"/>
              </a:lnSpc>
              <a:buFontTx/>
              <a:buNone/>
            </a:pP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        εργασιακό περιβάλλον</a:t>
            </a:r>
          </a:p>
          <a:p>
            <a:pPr marL="742950" lvl="2" indent="-342900" eaLnBrk="1" hangingPunct="1">
              <a:lnSpc>
                <a:spcPct val="90000"/>
              </a:lnSpc>
              <a:buFontTx/>
              <a:buNone/>
            </a:pPr>
            <a:endParaRPr lang="en-US" sz="12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  <a:p>
            <a:pPr marL="742950" lvl="2" indent="-342900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+</a:t>
            </a:r>
            <a:r>
              <a:rPr lang="en-US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προάγουν τον </a:t>
            </a: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εθελοντισμό</a:t>
            </a:r>
            <a:r>
              <a:rPr lang="el-GR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 και την κοινωνική </a:t>
            </a:r>
            <a:r>
              <a:rPr lang="en-US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	</a:t>
            </a:r>
            <a:r>
              <a:rPr lang="el-GR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  <a:cs typeface="Segoe UI" pitchFamily="34" charset="0"/>
              </a:rPr>
              <a:t>προσφορά</a:t>
            </a:r>
          </a:p>
          <a:p>
            <a:pPr marL="742950" lvl="2" indent="-342900" eaLnBrk="1" hangingPunct="1">
              <a:lnSpc>
                <a:spcPct val="90000"/>
              </a:lnSpc>
              <a:buFontTx/>
              <a:buNone/>
            </a:pPr>
            <a:endParaRPr lang="en-US" sz="1200" dirty="0" smtClean="0">
              <a:solidFill>
                <a:schemeClr val="tx1"/>
              </a:solidFill>
              <a:latin typeface="Segoe UI" pitchFamily="34" charset="0"/>
              <a:ea typeface="Calibri" pitchFamily="34" charset="0"/>
              <a:cs typeface="Segoe UI" pitchFamily="34" charset="0"/>
            </a:endParaRPr>
          </a:p>
          <a:p>
            <a:pPr marL="742950" lvl="2" indent="-34290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	+ </a:t>
            </a:r>
            <a:r>
              <a:rPr lang="el-GR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  <a:cs typeface="Calibri" pitchFamily="34" charset="0"/>
              </a:rPr>
              <a:t>φέρνουν ισορροπία στην </a:t>
            </a: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ea typeface="Calibri" pitchFamily="34" charset="0"/>
                <a:cs typeface="Calibri" pitchFamily="34" charset="0"/>
              </a:rPr>
              <a:t>επαγγελματική &amp; 	προσωπική</a:t>
            </a:r>
            <a:r>
              <a:rPr lang="en-US" b="1" dirty="0" smtClean="0">
                <a:solidFill>
                  <a:srgbClr val="FF0000"/>
                </a:solidFill>
                <a:latin typeface="Segoe U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ea typeface="Calibri" pitchFamily="34" charset="0"/>
                <a:cs typeface="Calibri" pitchFamily="34" charset="0"/>
              </a:rPr>
              <a:t>ζωή</a:t>
            </a:r>
          </a:p>
          <a:p>
            <a:pPr marL="742950" lvl="2" indent="-342900" eaLnBrk="1" hangingPunct="1">
              <a:lnSpc>
                <a:spcPct val="90000"/>
              </a:lnSpc>
              <a:buFontTx/>
              <a:buNone/>
            </a:pPr>
            <a:endParaRPr lang="el-GR" sz="1200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  <a:p>
            <a:pPr marL="742950" lvl="2" indent="-34290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+</a:t>
            </a:r>
            <a:r>
              <a:rPr lang="en-US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  <a:cs typeface="Calibri" pitchFamily="34" charset="0"/>
              </a:rPr>
              <a:t>προσφέρουν </a:t>
            </a:r>
            <a:r>
              <a:rPr lang="el-GR" dirty="0" smtClean="0">
                <a:solidFill>
                  <a:srgbClr val="FF0000"/>
                </a:solidFill>
                <a:latin typeface="Segoe UI" pitchFamily="34" charset="0"/>
                <a:ea typeface="Calibri" pitchFamily="34" charset="0"/>
                <a:cs typeface="Calibri" pitchFamily="34" charset="0"/>
              </a:rPr>
              <a:t>«</a:t>
            </a:r>
            <a:r>
              <a:rPr lang="el-GR" b="1" dirty="0" smtClean="0">
                <a:solidFill>
                  <a:srgbClr val="FF0000"/>
                </a:solidFill>
                <a:latin typeface="Segoe UI" pitchFamily="34" charset="0"/>
                <a:ea typeface="Calibri" pitchFamily="34" charset="0"/>
                <a:cs typeface="Calibri" pitchFamily="34" charset="0"/>
              </a:rPr>
              <a:t>εμπειρίες ζωής»</a:t>
            </a:r>
            <a:endParaRPr lang="el-GR" b="1" dirty="0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 l="76745" b="56439"/>
          <a:stretch>
            <a:fillRect/>
          </a:stretch>
        </p:blipFill>
        <p:spPr bwMode="auto">
          <a:xfrm>
            <a:off x="3500430" y="2071678"/>
            <a:ext cx="1744672" cy="287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104</Words>
  <Application>Microsoft Office PowerPoint</Application>
  <PresentationFormat>Προβολή στην οθόνη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</vt:i4>
      </vt:variant>
    </vt:vector>
  </HeadingPairs>
  <TitlesOfParts>
    <vt:vector size="6" baseType="lpstr">
      <vt:lpstr>Προεπιλεγμένη σχεδίαση</vt:lpstr>
      <vt:lpstr>1_Προεπιλεγμένη σχεδίαση</vt:lpstr>
      <vt:lpstr>Διαφάνεια 1</vt:lpstr>
      <vt:lpstr>Η κοινωνική πλατφόρμα  της μάρκας Coca-Cola</vt:lpstr>
      <vt:lpstr> Η φιλοσοφία μας:  Ζούμε Θετικά μέσα και  έξω από το γραφείο!</vt:lpstr>
      <vt:lpstr>Διαφάνεια 4</vt:lpstr>
    </vt:vector>
  </TitlesOfParts>
  <Company>Civitas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hatzivassiliou</dc:creator>
  <cp:lastModifiedBy>admin</cp:lastModifiedBy>
  <cp:revision>111</cp:revision>
  <dcterms:created xsi:type="dcterms:W3CDTF">2009-11-10T15:46:57Z</dcterms:created>
  <dcterms:modified xsi:type="dcterms:W3CDTF">2010-03-22T14:04:32Z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LEGUID">
    <vt:lpwstr>4baab599-8094-441d-9e9e-b8d1b7220581</vt:lpwstr>
  </property>
  <property fmtid="{D5CDD505-2E9C-101B-9397-08002B2CF9AE}" pid="3" name="MODFILEGUID">
    <vt:lpwstr>15b555f3-16b4-40c4-80d3-23b1be273212</vt:lpwstr>
  </property>
  <property fmtid="{D5CDD505-2E9C-101B-9397-08002B2CF9AE}" pid="4" name="FILEOWNER">
    <vt:lpwstr>hatzivassiliou</vt:lpwstr>
  </property>
  <property fmtid="{D5CDD505-2E9C-101B-9397-08002B2CF9AE}" pid="5" name="MODFILEOWNER">
    <vt:lpwstr>G63197</vt:lpwstr>
  </property>
  <property fmtid="{D5CDD505-2E9C-101B-9397-08002B2CF9AE}" pid="6" name="IPPCLASS">
    <vt:i4>1</vt:i4>
  </property>
  <property fmtid="{D5CDD505-2E9C-101B-9397-08002B2CF9AE}" pid="7" name="MODIPPCLASS">
    <vt:i4>0</vt:i4>
  </property>
  <property fmtid="{D5CDD505-2E9C-101B-9397-08002B2CF9AE}" pid="8" name="MACHINEID">
    <vt:lpwstr>G65131-5714</vt:lpwstr>
  </property>
  <property fmtid="{D5CDD505-2E9C-101B-9397-08002B2CF9AE}" pid="9" name="MODMACHINEID">
    <vt:lpwstr>G63197-9379</vt:lpwstr>
  </property>
  <property fmtid="{D5CDD505-2E9C-101B-9397-08002B2CF9AE}" pid="10" name="CURRENTCLASS">
    <vt:lpwstr>Classified - Use Current Classification</vt:lpwstr>
  </property>
</Properties>
</file>